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81" r:id="rId9"/>
    <p:sldId id="267" r:id="rId10"/>
    <p:sldId id="280" r:id="rId11"/>
    <p:sldId id="279" r:id="rId12"/>
    <p:sldId id="282" r:id="rId13"/>
    <p:sldId id="283" r:id="rId14"/>
    <p:sldId id="278" r:id="rId15"/>
    <p:sldId id="263" r:id="rId16"/>
    <p:sldId id="264" r:id="rId17"/>
    <p:sldId id="265" r:id="rId18"/>
    <p:sldId id="266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7C9156-796C-5D88-ECD8-3C6D0AA4FEBA}" name="Serigne Darou Mbaye" initials="SM" userId="S::serignedarou.mbaye@studenti.unimi.it::d2cfe31f-2f55-42cb-8e8a-3532322730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35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50fe29062_5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b50fe29062_5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07CFF528-8D34-EF7F-6EE1-3AC60748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50fe29062_6_14:notes">
            <a:extLst>
              <a:ext uri="{FF2B5EF4-FFF2-40B4-BE49-F238E27FC236}">
                <a16:creationId xmlns:a16="http://schemas.microsoft.com/office/drawing/2014/main" id="{4D91EA81-47ED-C42E-3A8B-CF6718474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50fe29062_6_14:notes">
            <a:extLst>
              <a:ext uri="{FF2B5EF4-FFF2-40B4-BE49-F238E27FC236}">
                <a16:creationId xmlns:a16="http://schemas.microsoft.com/office/drawing/2014/main" id="{8DC607EF-EA94-4C06-CD66-7436EB1DE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698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07CFF528-8D34-EF7F-6EE1-3AC60748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50fe29062_6_14:notes">
            <a:extLst>
              <a:ext uri="{FF2B5EF4-FFF2-40B4-BE49-F238E27FC236}">
                <a16:creationId xmlns:a16="http://schemas.microsoft.com/office/drawing/2014/main" id="{4D91EA81-47ED-C42E-3A8B-CF6718474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50fe29062_6_14:notes">
            <a:extLst>
              <a:ext uri="{FF2B5EF4-FFF2-40B4-BE49-F238E27FC236}">
                <a16:creationId xmlns:a16="http://schemas.microsoft.com/office/drawing/2014/main" id="{8DC607EF-EA94-4C06-CD66-7436EB1DE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2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50fe29062_5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b50fe29062_5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50fe29062_6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50fe29062_6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50fe29062_5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b50fe29062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50fe29062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50fe29062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50fe29062_5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50fe29062_5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50fe29062_5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b50fe29062_5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50fe29062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b50fe29062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800"/>
            <a:ext cx="457553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50fe29062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50fe29062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50fe29062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50fe29062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02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50fe29062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b50fe29062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50fe29062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b50fe29062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95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07CFF528-8D34-EF7F-6EE1-3AC60748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50fe29062_6_14:notes">
            <a:extLst>
              <a:ext uri="{FF2B5EF4-FFF2-40B4-BE49-F238E27FC236}">
                <a16:creationId xmlns:a16="http://schemas.microsoft.com/office/drawing/2014/main" id="{4D91EA81-47ED-C42E-3A8B-CF6718474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50fe29062_6_14:notes">
            <a:extLst>
              <a:ext uri="{FF2B5EF4-FFF2-40B4-BE49-F238E27FC236}">
                <a16:creationId xmlns:a16="http://schemas.microsoft.com/office/drawing/2014/main" id="{8DC607EF-EA94-4C06-CD66-7436EB1DE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75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8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>
            <a:spLocks noGrp="1"/>
          </p:cNvSpPr>
          <p:nvPr>
            <p:ph type="ctrTitle"/>
          </p:nvPr>
        </p:nvSpPr>
        <p:spPr>
          <a:xfrm>
            <a:off x="726001" y="699536"/>
            <a:ext cx="7691996" cy="4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>
            <a:off x="2361" y="12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ctrTitle"/>
          </p:nvPr>
        </p:nvSpPr>
        <p:spPr>
          <a:xfrm>
            <a:off x="1426147" y="1007109"/>
            <a:ext cx="6291705" cy="41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5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body" idx="1"/>
          </p:nvPr>
        </p:nvSpPr>
        <p:spPr>
          <a:xfrm>
            <a:off x="620287" y="1641087"/>
            <a:ext cx="7903424" cy="135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/>
          <p:nvPr/>
        </p:nvSpPr>
        <p:spPr>
          <a:xfrm>
            <a:off x="2361" y="12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ctrTitle"/>
          </p:nvPr>
        </p:nvSpPr>
        <p:spPr>
          <a:xfrm>
            <a:off x="685799" y="1594484"/>
            <a:ext cx="7772400" cy="108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744146" y="727108"/>
            <a:ext cx="7655707" cy="38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3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1436505" y="1172736"/>
            <a:ext cx="6270988" cy="1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34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1"/>
          </p:nvPr>
        </p:nvSpPr>
        <p:spPr>
          <a:xfrm>
            <a:off x="620287" y="1641087"/>
            <a:ext cx="7903424" cy="135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896920" y="727124"/>
            <a:ext cx="7350157" cy="18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4057350" y="490525"/>
            <a:ext cx="49542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ctr" rtl="0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900" b="1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Visioni  Cinematograﬁche: Un'Esplorazione  della</a:t>
            </a:r>
            <a:endParaRPr sz="3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marL="215900" marR="20320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t" sz="3900" b="1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Visualizzazione  dei Dati sui Film</a:t>
            </a:r>
            <a:endParaRPr sz="39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33" name="Google Shape;233;p43"/>
          <p:cNvSpPr/>
          <p:nvPr/>
        </p:nvSpPr>
        <p:spPr>
          <a:xfrm>
            <a:off x="590600" y="471000"/>
            <a:ext cx="2728800" cy="41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 rotWithShape="1">
          <a:blip r:embed="rId3">
            <a:alphaModFix/>
          </a:blip>
          <a:srcRect l="45739" r="11264"/>
          <a:stretch/>
        </p:blipFill>
        <p:spPr>
          <a:xfrm>
            <a:off x="668783" y="570168"/>
            <a:ext cx="2555043" cy="399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355624DA-B7F0-E215-1B22-FF386237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9_2013">
            <a:hlinkClick r:id="" action="ppaction://media"/>
            <a:extLst>
              <a:ext uri="{FF2B5EF4-FFF2-40B4-BE49-F238E27FC236}">
                <a16:creationId xmlns:a16="http://schemas.microsoft.com/office/drawing/2014/main" id="{9793962A-273A-F111-62E2-BDA64E49A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05" y="263006"/>
            <a:ext cx="9071189" cy="46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355624DA-B7F0-E215-1B22-FF386237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65E413AD-60D1-5354-7AB5-624F6153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45078"/>
            <a:ext cx="8420100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0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355624DA-B7F0-E215-1B22-FF386237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087E2D58-87E0-B48E-D75B-861279EEC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6" y="286096"/>
            <a:ext cx="8919294" cy="475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5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>
            <a:spLocks noGrp="1"/>
          </p:cNvSpPr>
          <p:nvPr>
            <p:ph type="ctrTitle"/>
          </p:nvPr>
        </p:nvSpPr>
        <p:spPr>
          <a:xfrm>
            <a:off x="4883650" y="504500"/>
            <a:ext cx="34413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444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b="0" dirty="0">
                <a:latin typeface="Palatino Linotype"/>
                <a:ea typeface="Palatino Linotype"/>
                <a:cs typeface="Palatino Linotype"/>
                <a:sym typeface="Palatino Linotype"/>
              </a:rPr>
              <a:t>Analisi 3D: Esplorando il Successo Cinematografico</a:t>
            </a:r>
            <a:endParaRPr sz="3600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5304800" y="1802675"/>
            <a:ext cx="3174300" cy="24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questa slide, esploriamo il successo cinematografico attraverso un </a:t>
            </a:r>
            <a:r>
              <a:rPr lang="it" sz="15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grafico tridimensionale</a:t>
            </a:r>
            <a:r>
              <a:rPr lang="it" sz="1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unico. Vedremo come le valutazioni, i voti e la durata dei </a:t>
            </a:r>
            <a:r>
              <a:rPr lang="it" sz="15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film</a:t>
            </a:r>
            <a:r>
              <a:rPr lang="it" sz="15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 correlano per offrire un'immagine completa della performance cinematografica.</a:t>
            </a:r>
            <a:endParaRPr sz="15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0" name="Google Shape;280;p50"/>
          <p:cNvPicPr preferRelativeResize="0"/>
          <p:nvPr/>
        </p:nvPicPr>
        <p:blipFill rotWithShape="1">
          <a:blip r:embed="rId3">
            <a:alphaModFix/>
          </a:blip>
          <a:srcRect l="23865" r="19406"/>
          <a:stretch/>
        </p:blipFill>
        <p:spPr>
          <a:xfrm>
            <a:off x="-9" y="6025"/>
            <a:ext cx="4561300" cy="513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d_graph">
            <a:hlinkClick r:id="" action="ppaction://media"/>
            <a:extLst>
              <a:ext uri="{FF2B5EF4-FFF2-40B4-BE49-F238E27FC236}">
                <a16:creationId xmlns:a16="http://schemas.microsoft.com/office/drawing/2014/main" id="{C97770AE-E59A-96F3-BF8D-8A60F3EBFD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236" y="-1292"/>
            <a:ext cx="8617527" cy="5144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/>
          <p:nvPr/>
        </p:nvSpPr>
        <p:spPr>
          <a:xfrm>
            <a:off x="2350" y="0"/>
            <a:ext cx="4832199" cy="5129325"/>
          </a:xfrm>
          <a:custGeom>
            <a:avLst/>
            <a:gdLst/>
            <a:ahLst/>
            <a:cxnLst/>
            <a:rect l="l" t="t" r="r" b="b"/>
            <a:pathLst>
              <a:path w="2924175" h="3288029" extrusionOk="0">
                <a:moveTo>
                  <a:pt x="2923757" y="0"/>
                </a:moveTo>
                <a:lnTo>
                  <a:pt x="0" y="0"/>
                </a:lnTo>
                <a:lnTo>
                  <a:pt x="0" y="3287938"/>
                </a:lnTo>
                <a:lnTo>
                  <a:pt x="2923757" y="3287938"/>
                </a:lnTo>
                <a:lnTo>
                  <a:pt x="29237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2"/>
          <p:cNvSpPr txBox="1">
            <a:spLocks noGrp="1"/>
          </p:cNvSpPr>
          <p:nvPr>
            <p:ph type="title"/>
          </p:nvPr>
        </p:nvSpPr>
        <p:spPr>
          <a:xfrm>
            <a:off x="5256964" y="731858"/>
            <a:ext cx="3158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8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Classiﬁcazione PG</a:t>
            </a:r>
            <a:endParaRPr sz="2500"/>
          </a:p>
        </p:txBody>
      </p:sp>
      <p:sp>
        <p:nvSpPr>
          <p:cNvPr id="292" name="Google Shape;292;p52"/>
          <p:cNvSpPr txBox="1"/>
          <p:nvPr/>
        </p:nvSpPr>
        <p:spPr>
          <a:xfrm>
            <a:off x="5256978" y="1461631"/>
            <a:ext cx="3038700" cy="18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it" sz="15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classiﬁcazione PG </a:t>
            </a: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(Parental  Guidance) gioca un ruolo cruciale nel  raggiungere il pubblico giusto.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" marR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Vedremo come questa classiﬁcazione  inﬂuisce sul successo di un ﬁlm e sulle  preferenze del pubblico.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3" name="Google Shape;2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550" y="417708"/>
            <a:ext cx="1032075" cy="10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2"/>
          <p:cNvPicPr preferRelativeResize="0"/>
          <p:nvPr/>
        </p:nvPicPr>
        <p:blipFill rotWithShape="1">
          <a:blip r:embed="rId4">
            <a:alphaModFix/>
          </a:blip>
          <a:srcRect l="9513" r="28589"/>
          <a:stretch/>
        </p:blipFill>
        <p:spPr>
          <a:xfrm>
            <a:off x="523325" y="506300"/>
            <a:ext cx="3708099" cy="39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2A65630C-8597-2827-8C2F-6C0609B5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93" y="163512"/>
            <a:ext cx="8256814" cy="4816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/>
          <p:nvPr/>
        </p:nvSpPr>
        <p:spPr>
          <a:xfrm>
            <a:off x="11" y="-63"/>
            <a:ext cx="9134078" cy="5129325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4"/>
          <p:cNvSpPr txBox="1">
            <a:spLocks noGrp="1"/>
          </p:cNvSpPr>
          <p:nvPr>
            <p:ph type="title"/>
          </p:nvPr>
        </p:nvSpPr>
        <p:spPr>
          <a:xfrm>
            <a:off x="5511175" y="742800"/>
            <a:ext cx="2438726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25" rIns="0" bIns="0" anchor="t" anchorCtr="0">
            <a:spAutoFit/>
          </a:bodyPr>
          <a:lstStyle/>
          <a:p>
            <a:pPr marL="25400" marR="1270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rgbClr val="FFFFFF"/>
                </a:solidFill>
              </a:rPr>
              <a:t>Il Potere della  Visualizzazione</a:t>
            </a:r>
            <a:endParaRPr sz="2500" dirty="0"/>
          </a:p>
        </p:txBody>
      </p:sp>
      <p:sp>
        <p:nvSpPr>
          <p:cNvPr id="241" name="Google Shape;241;p44"/>
          <p:cNvSpPr txBox="1"/>
          <p:nvPr/>
        </p:nvSpPr>
        <p:spPr>
          <a:xfrm>
            <a:off x="5511175" y="1718617"/>
            <a:ext cx="26172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it" sz="15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visualizzazione dei dati</a:t>
            </a: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trasforma numeri e statistiche in  un'arte visiva. Attraverso graﬁci,  mappe e diagrammi, possiamo  esplorare il mondo del cinema in  modi nuovi e sorprendenti.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400" marR="3937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Scopriamo insieme il potere  dell’</a:t>
            </a:r>
            <a:r>
              <a:rPr lang="it" sz="15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immaginazione</a:t>
            </a: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12"/>
            <a:ext cx="4561300" cy="5131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5511199" y="859959"/>
            <a:ext cx="26589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FFFFFF"/>
                </a:solidFill>
              </a:rPr>
              <a:t>Il Fascino dei Dati</a:t>
            </a:r>
            <a:endParaRPr sz="2500"/>
          </a:p>
        </p:txBody>
      </p:sp>
      <p:sp>
        <p:nvSpPr>
          <p:cNvPr id="248" name="Google Shape;248;p45"/>
          <p:cNvSpPr txBox="1"/>
          <p:nvPr/>
        </p:nvSpPr>
        <p:spPr>
          <a:xfrm>
            <a:off x="5511202" y="1906766"/>
            <a:ext cx="28125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</a:t>
            </a:r>
            <a:r>
              <a:rPr lang="it" sz="15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dati</a:t>
            </a: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ci svelano segreti nascosti e ci  guidano in un viaggio di scoperta  nel mondo del cinema. Attraverso  la visualizzazione creativa,  esploreremo il fascino e la bellezza  dei numeri che danno vita alle  storie sul grande schermo.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12"/>
            <a:ext cx="4561300" cy="5131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6"/>
          <p:cNvGrpSpPr/>
          <p:nvPr/>
        </p:nvGrpSpPr>
        <p:grpSpPr>
          <a:xfrm>
            <a:off x="4566965" y="12"/>
            <a:ext cx="4565058" cy="5131606"/>
            <a:chOff x="2924126" y="8"/>
            <a:chExt cx="2922905" cy="3288029"/>
          </a:xfrm>
        </p:grpSpPr>
        <p:sp>
          <p:nvSpPr>
            <p:cNvPr id="255" name="Google Shape;255;p46"/>
            <p:cNvSpPr/>
            <p:nvPr/>
          </p:nvSpPr>
          <p:spPr>
            <a:xfrm>
              <a:off x="2924126" y="8"/>
              <a:ext cx="2922905" cy="3288029"/>
            </a:xfrm>
            <a:custGeom>
              <a:avLst/>
              <a:gdLst/>
              <a:ahLst/>
              <a:cxnLst/>
              <a:rect l="l" t="t" r="r" b="b"/>
              <a:pathLst>
                <a:path w="2922904" h="3288029" extrusionOk="0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6" name="Google Shape;256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56122" y="324718"/>
              <a:ext cx="2076270" cy="25451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706750" y="847899"/>
            <a:ext cx="31707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7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Generi cinematograﬁci</a:t>
            </a:r>
            <a:endParaRPr sz="2500"/>
          </a:p>
        </p:txBody>
      </p:sp>
      <p:sp>
        <p:nvSpPr>
          <p:cNvPr id="258" name="Google Shape;258;p46"/>
          <p:cNvSpPr txBox="1"/>
          <p:nvPr/>
        </p:nvSpPr>
        <p:spPr>
          <a:xfrm>
            <a:off x="694869" y="1780667"/>
            <a:ext cx="3194400" cy="1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825" rIns="0" bIns="0" anchor="t" anchorCtr="0">
            <a:spAutoFit/>
          </a:bodyPr>
          <a:lstStyle/>
          <a:p>
            <a:pPr marL="25400" marR="1270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</a:t>
            </a:r>
            <a:r>
              <a:rPr lang="it" sz="15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generi cinematograﬁci</a:t>
            </a:r>
            <a:r>
              <a:rPr lang="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inﬂuenzano il  gusto del pubblico e l'industria  cinematograﬁca. Esploreremo come i  diversi generi come azione, commedia,  e dramma inﬂuenzano il botteghino e le  preferenze del pubblico.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7C6D86-670C-8B26-8958-F06D986B82E2}"/>
              </a:ext>
            </a:extLst>
          </p:cNvPr>
          <p:cNvSpPr txBox="1"/>
          <p:nvPr/>
        </p:nvSpPr>
        <p:spPr>
          <a:xfrm>
            <a:off x="339436" y="4493367"/>
            <a:ext cx="86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Questo tipo di elemento visuale fornisce una chiara panoramica della distribuzione del pubblico tra i vari generi cinematografici</a:t>
            </a:r>
            <a:r>
              <a:rPr lang="it-IT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endParaRPr lang="en-GB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magine 4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DB20E906-078D-0F4B-A244-DBA0CD3E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04825"/>
            <a:ext cx="7798715" cy="3988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polarità generi">
            <a:hlinkClick r:id="" action="ppaction://media"/>
            <a:extLst>
              <a:ext uri="{FF2B5EF4-FFF2-40B4-BE49-F238E27FC236}">
                <a16:creationId xmlns:a16="http://schemas.microsoft.com/office/drawing/2014/main" id="{F2C8CF10-D5BF-9DA2-C3F2-2D4D63AB5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49" y="459313"/>
            <a:ext cx="7955302" cy="42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/>
          <p:nvPr/>
        </p:nvSpPr>
        <p:spPr>
          <a:xfrm>
            <a:off x="2361" y="12"/>
            <a:ext cx="9134078" cy="5129325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4"/>
          <p:cNvSpPr txBox="1">
            <a:spLocks noGrp="1"/>
          </p:cNvSpPr>
          <p:nvPr>
            <p:ph type="title"/>
          </p:nvPr>
        </p:nvSpPr>
        <p:spPr>
          <a:xfrm>
            <a:off x="5511202" y="1002362"/>
            <a:ext cx="2846343" cy="38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</a:rPr>
              <a:t>Botteghino mondiale</a:t>
            </a:r>
            <a:endParaRPr dirty="0"/>
          </a:p>
        </p:txBody>
      </p:sp>
      <p:sp>
        <p:nvSpPr>
          <p:cNvPr id="307" name="Google Shape;307;p54"/>
          <p:cNvSpPr txBox="1"/>
          <p:nvPr/>
        </p:nvSpPr>
        <p:spPr>
          <a:xfrm>
            <a:off x="5530983" y="1809743"/>
            <a:ext cx="2806800" cy="16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</a:t>
            </a:r>
            <a:r>
              <a:rPr lang="it" sz="15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botteghino mondiale</a:t>
            </a:r>
            <a:r>
              <a:rPr lang="it" sz="15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è un  indicatore chiave del successo di  un ﬁlm. Esploreremo come i ﬁlm di  diversi generi e classiﬁcazioni PG si  comportano al botteghino in tutto  il mondo.</a:t>
            </a:r>
            <a:endParaRPr sz="15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8" name="Google Shape;30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12"/>
            <a:ext cx="4561300" cy="513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675" y="1619626"/>
            <a:ext cx="2136700" cy="32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hermata, linea, Rettangolo, design&#10;&#10;Descrizione generata automaticamente">
            <a:extLst>
              <a:ext uri="{FF2B5EF4-FFF2-40B4-BE49-F238E27FC236}">
                <a16:creationId xmlns:a16="http://schemas.microsoft.com/office/drawing/2014/main" id="{87B21346-775B-0042-1143-05B6F1C2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0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/>
          <p:nvPr/>
        </p:nvSpPr>
        <p:spPr>
          <a:xfrm>
            <a:off x="4566965" y="12"/>
            <a:ext cx="4565058" cy="5131606"/>
          </a:xfrm>
          <a:custGeom>
            <a:avLst/>
            <a:gdLst/>
            <a:ahLst/>
            <a:cxnLst/>
            <a:rect l="l" t="t" r="r" b="b"/>
            <a:pathLst>
              <a:path w="2922904" h="3288029" extrusionOk="0">
                <a:moveTo>
                  <a:pt x="2922614" y="0"/>
                </a:moveTo>
                <a:lnTo>
                  <a:pt x="0" y="0"/>
                </a:lnTo>
                <a:lnTo>
                  <a:pt x="0" y="3287938"/>
                </a:lnTo>
                <a:lnTo>
                  <a:pt x="2922614" y="3287938"/>
                </a:lnTo>
                <a:lnTo>
                  <a:pt x="29226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706750" y="847899"/>
            <a:ext cx="3170700" cy="41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7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/>
              <a:t>L’incasso sui film </a:t>
            </a:r>
            <a:endParaRPr sz="2500" dirty="0"/>
          </a:p>
        </p:txBody>
      </p:sp>
      <p:sp>
        <p:nvSpPr>
          <p:cNvPr id="258" name="Google Shape;258;p46"/>
          <p:cNvSpPr txBox="1"/>
          <p:nvPr/>
        </p:nvSpPr>
        <p:spPr>
          <a:xfrm>
            <a:off x="694869" y="1780667"/>
            <a:ext cx="3194400" cy="267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825" rIns="0" bIns="0" anchor="t" anchorCtr="0">
            <a:spAutoFit/>
          </a:bodyPr>
          <a:lstStyle/>
          <a:p>
            <a:pPr marL="25400" marR="1270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Gli incassi cinematografici rappresentano un indicatore cruciale del successo di un film, influenzando l'industria cinematografica e le decisioni future dei produttori. Esploreremo come diversi fattori, come budget, marketing e distribuzione, influiscono sugli incassi al botteghino.</a:t>
            </a:r>
          </a:p>
        </p:txBody>
      </p:sp>
      <p:pic>
        <p:nvPicPr>
          <p:cNvPr id="3" name="Immagine 2" descr="Immagine che contiene interno, sedia, sala, bianco e nero&#10;&#10;Descrizione generata automaticamente">
            <a:extLst>
              <a:ext uri="{FF2B5EF4-FFF2-40B4-BE49-F238E27FC236}">
                <a16:creationId xmlns:a16="http://schemas.microsoft.com/office/drawing/2014/main" id="{1EE5EB2B-D720-7F2A-379A-71FC0860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95" y="574416"/>
            <a:ext cx="3982798" cy="39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3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306</Words>
  <Application>Microsoft Office PowerPoint</Application>
  <PresentationFormat>Presentazione su schermo (16:9)</PresentationFormat>
  <Paragraphs>19</Paragraphs>
  <Slides>16</Slides>
  <Notes>15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Palatino Linotype</vt:lpstr>
      <vt:lpstr>Trebuchet MS</vt:lpstr>
      <vt:lpstr>Office Theme</vt:lpstr>
      <vt:lpstr>Office Theme</vt:lpstr>
      <vt:lpstr>Office Theme</vt:lpstr>
      <vt:lpstr>Presentazione standard di PowerPoint</vt:lpstr>
      <vt:lpstr>Il Potere della  Visualizzazione</vt:lpstr>
      <vt:lpstr>Il Fascino dei Dati</vt:lpstr>
      <vt:lpstr>Generi cinematograﬁci</vt:lpstr>
      <vt:lpstr>Presentazione standard di PowerPoint</vt:lpstr>
      <vt:lpstr>Presentazione standard di PowerPoint</vt:lpstr>
      <vt:lpstr>Botteghino mondiale</vt:lpstr>
      <vt:lpstr>Presentazione standard di PowerPoint</vt:lpstr>
      <vt:lpstr>L’incasso sui film </vt:lpstr>
      <vt:lpstr>Presentazione standard di PowerPoint</vt:lpstr>
      <vt:lpstr>Presentazione standard di PowerPoint</vt:lpstr>
      <vt:lpstr>Presentazione standard di PowerPoint</vt:lpstr>
      <vt:lpstr>Analisi 3D: Esplorando il Successo Cinematografico</vt:lpstr>
      <vt:lpstr>Presentazione standard di PowerPoint</vt:lpstr>
      <vt:lpstr>Classiﬁcazione PG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serigne mbaye</dc:creator>
  <cp:lastModifiedBy>Serigne Darou Mbaye</cp:lastModifiedBy>
  <cp:revision>15</cp:revision>
  <dcterms:modified xsi:type="dcterms:W3CDTF">2024-07-09T13:50:58Z</dcterms:modified>
</cp:coreProperties>
</file>